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3"/>
      <p:bold r:id="rId24"/>
      <p:italic r:id="rId25"/>
      <p:boldItalic r:id="rId26"/>
    </p:embeddedFont>
    <p:embeddedFont>
      <p:font typeface="Economica" panose="02010600030101010101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99D0A7-D3F3-40A0-A94C-6913FAE961FC}">
  <a:tblStyle styleId="{B699D0A7-D3F3-40A0-A94C-6913FAE961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692"/>
  </p:normalViewPr>
  <p:slideViewPr>
    <p:cSldViewPr snapToGrid="0">
      <p:cViewPr varScale="1">
        <p:scale>
          <a:sx n="109" d="100"/>
          <a:sy n="109" d="100"/>
        </p:scale>
        <p:origin x="198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0f1b84e8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0f1b84e8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0f1b84e8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0f1b84e89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f7156f5d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f7156f5d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f7156f5dc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f7156f5dc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f7156f5dc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f7156f5dc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f6ec327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f6ec327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f6ec327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f6ec327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f6ec327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f6ec3279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f6ec3279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f6ec3279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f6ec3279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6f6ec3279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f7156f5dc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36f7156f5d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f6ec3279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f6ec3279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f7156f5d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36f7156f5dc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36f7156f5dc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f7156f5dc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36f7156f5dc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36f7156f5dc_2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f7156f5dc_2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36f7156f5dc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f7156f5d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6f7156f5d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0f1b84e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0f1b84e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0f1b84e8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0f1b84e8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0f1b84e8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0f1b84e8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73700" y="866575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latin typeface="Arial"/>
                <a:ea typeface="Arial"/>
                <a:cs typeface="Arial"/>
                <a:sym typeface="Arial"/>
              </a:rPr>
              <a:t>Cloud Security Audit &amp; </a:t>
            </a:r>
            <a:endParaRPr sz="36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latin typeface="Arial"/>
                <a:ea typeface="Arial"/>
                <a:cs typeface="Arial"/>
                <a:sym typeface="Arial"/>
              </a:rPr>
              <a:t>Penetration Testing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000" b="1">
                <a:latin typeface="Arial"/>
                <a:ea typeface="Arial"/>
                <a:cs typeface="Arial"/>
                <a:sym typeface="Arial"/>
              </a:rPr>
              <a:t>Step 3 - Nikto Scan_Command &amp; Result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067675"/>
            <a:ext cx="8520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Command: nikto -h http://15.222.255.72</a:t>
            </a:r>
            <a:endParaRPr sz="1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41513"/>
            <a:ext cx="6871099" cy="30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6829843" y="1068550"/>
            <a:ext cx="2122200" cy="385454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zh-CN" b="1" dirty="0">
                <a:solidFill>
                  <a:schemeClr val="dk1"/>
                </a:solidFill>
              </a:rPr>
              <a:t>Apache server headers</a:t>
            </a:r>
            <a:r>
              <a:rPr lang="zh-CN" dirty="0">
                <a:solidFill>
                  <a:schemeClr val="dk1"/>
                </a:solidFill>
              </a:rPr>
              <a:t> expose version info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zh-CN" b="1" dirty="0">
                <a:solidFill>
                  <a:schemeClr val="dk1"/>
                </a:solidFill>
              </a:rPr>
              <a:t>Missing security headers </a:t>
            </a:r>
            <a:r>
              <a:rPr lang="zh-CN" dirty="0">
                <a:solidFill>
                  <a:schemeClr val="dk1"/>
                </a:solidFill>
              </a:rPr>
              <a:t>(e.g., X-Frame-Options)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zh-CN" b="1" dirty="0">
                <a:solidFill>
                  <a:schemeClr val="dk1"/>
                </a:solidFill>
              </a:rPr>
              <a:t>Directory indexing</a:t>
            </a:r>
            <a:r>
              <a:rPr lang="zh-CN" dirty="0">
                <a:solidFill>
                  <a:schemeClr val="dk1"/>
                </a:solidFill>
              </a:rPr>
              <a:t>  may expose internal files and sensitive information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311700" y="3088550"/>
            <a:ext cx="2497200" cy="269700"/>
          </a:xfrm>
          <a:prstGeom prst="rect">
            <a:avLst/>
          </a:prstGeom>
          <a:noFill/>
          <a:ln w="1905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311700" y="3415850"/>
            <a:ext cx="5768100" cy="269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latin typeface="Arial"/>
                <a:ea typeface="Arial"/>
                <a:cs typeface="Arial"/>
                <a:sym typeface="Arial"/>
              </a:rPr>
              <a:t>Step 4 - Vulnerabilities Analysis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0" name="Google Shape;170;p24"/>
          <p:cNvGraphicFramePr/>
          <p:nvPr/>
        </p:nvGraphicFramePr>
        <p:xfrm>
          <a:off x="571725" y="2571750"/>
          <a:ext cx="8000550" cy="2036615"/>
        </p:xfrm>
        <a:graphic>
          <a:graphicData uri="http://schemas.openxmlformats.org/drawingml/2006/table">
            <a:tbl>
              <a:tblPr>
                <a:noFill/>
                <a:tableStyleId>{B699D0A7-D3F3-40A0-A94C-6913FAE961FC}</a:tableStyleId>
              </a:tblPr>
              <a:tblGrid>
                <a:gridCol w="266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b="1"/>
                        <a:t>Vulnerability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b="1"/>
                        <a:t>Severity Level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b="1"/>
                        <a:t>Explanation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b="1"/>
                        <a:t>Open Ports (22, 80)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Medium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Harden with firewall &amp; config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b="1"/>
                        <a:t>Apache version exposed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Medium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Can help attackers plan exploits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b="1"/>
                        <a:t>Missing HTTP headers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Medium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Lacks basic web protection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b="1"/>
                        <a:t>Directory indexing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Medium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May leak internal file structure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1" name="Google Shape;171;p24"/>
          <p:cNvSpPr txBox="1"/>
          <p:nvPr/>
        </p:nvSpPr>
        <p:spPr>
          <a:xfrm>
            <a:off x="486875" y="882049"/>
            <a:ext cx="8000400" cy="18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chemeClr val="dk1"/>
                </a:solidFill>
              </a:rPr>
              <a:t>CVSS: Common Vulnerability Scoring System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 dirty="0">
                <a:solidFill>
                  <a:schemeClr val="dk1"/>
                </a:solidFill>
              </a:rPr>
              <a:t>High</a:t>
            </a:r>
            <a:r>
              <a:rPr lang="zh-CN" dirty="0">
                <a:solidFill>
                  <a:schemeClr val="dk1"/>
                </a:solidFill>
              </a:rPr>
              <a:t>: Vulnerabilities that could allow attackers to </a:t>
            </a:r>
            <a:r>
              <a:rPr lang="zh-CN" b="1" dirty="0">
                <a:solidFill>
                  <a:srgbClr val="A61C00"/>
                </a:solidFill>
              </a:rPr>
              <a:t>fully access or control the system</a:t>
            </a:r>
            <a:r>
              <a:rPr lang="zh-CN" dirty="0">
                <a:solidFill>
                  <a:srgbClr val="A61C00"/>
                </a:solidFill>
              </a:rPr>
              <a:t>.</a:t>
            </a:r>
            <a:endParaRPr dirty="0">
              <a:solidFill>
                <a:srgbClr val="A61C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 dirty="0">
                <a:solidFill>
                  <a:schemeClr val="dk1"/>
                </a:solidFill>
              </a:rPr>
              <a:t>Medium</a:t>
            </a:r>
            <a:r>
              <a:rPr lang="zh-CN" dirty="0">
                <a:solidFill>
                  <a:schemeClr val="dk1"/>
                </a:solidFill>
              </a:rPr>
              <a:t>: Issues that may help attackers </a:t>
            </a:r>
            <a:r>
              <a:rPr lang="zh-CN" b="1" dirty="0">
                <a:solidFill>
                  <a:srgbClr val="A61C00"/>
                </a:solidFill>
              </a:rPr>
              <a:t>exploit the system or gain more access</a:t>
            </a:r>
            <a:r>
              <a:rPr lang="zh-CN" dirty="0">
                <a:solidFill>
                  <a:srgbClr val="A61C00"/>
                </a:solidFill>
              </a:rPr>
              <a:t>.</a:t>
            </a:r>
            <a:endParaRPr dirty="0">
              <a:solidFill>
                <a:srgbClr val="A61C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 dirty="0">
                <a:solidFill>
                  <a:schemeClr val="dk1"/>
                </a:solidFill>
              </a:rPr>
              <a:t>Low</a:t>
            </a:r>
            <a:r>
              <a:rPr lang="zh-CN" dirty="0">
                <a:solidFill>
                  <a:schemeClr val="dk1"/>
                </a:solidFill>
              </a:rPr>
              <a:t>: Issues that only </a:t>
            </a:r>
            <a:r>
              <a:rPr lang="zh-CN" b="1" dirty="0">
                <a:solidFill>
                  <a:srgbClr val="A61C00"/>
                </a:solidFill>
              </a:rPr>
              <a:t>reveal some information but don’t give direct access</a:t>
            </a:r>
            <a:r>
              <a:rPr lang="zh-CN" dirty="0">
                <a:solidFill>
                  <a:srgbClr val="A61C00"/>
                </a:solidFill>
              </a:rPr>
              <a:t>.</a:t>
            </a:r>
            <a:br>
              <a:rPr lang="zh-CN" dirty="0">
                <a:solidFill>
                  <a:srgbClr val="A61C00"/>
                </a:solidFill>
              </a:rPr>
            </a:br>
            <a:endParaRPr dirty="0">
              <a:solidFill>
                <a:srgbClr val="A61C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00" b="1">
                <a:latin typeface="Arial"/>
                <a:ea typeface="Arial"/>
                <a:cs typeface="Arial"/>
                <a:sym typeface="Arial"/>
              </a:rPr>
              <a:t>Step 5 - Cloud-Native Tool: AWS Inspector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zh-CN" sz="2000" b="1">
                <a:latin typeface="Arial"/>
                <a:ea typeface="Arial"/>
                <a:cs typeface="Arial"/>
                <a:sym typeface="Arial"/>
              </a:rPr>
              <a:t>AWS Inspector</a:t>
            </a:r>
            <a:r>
              <a:rPr lang="zh-CN" sz="2000">
                <a:latin typeface="Arial"/>
                <a:ea typeface="Arial"/>
                <a:cs typeface="Arial"/>
                <a:sym typeface="Arial"/>
              </a:rPr>
              <a:t> is an automated vulnerability management service.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It continuously scans EC2 instances, and It identifies: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Software vulnerabilities (e.g., CVEs)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zh-CN" sz="1500">
                <a:latin typeface="Arial"/>
                <a:ea typeface="Arial"/>
                <a:cs typeface="Arial"/>
                <a:sym typeface="Arial"/>
              </a:rPr>
              <a:t>Network exposure risks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467" y="2649617"/>
            <a:ext cx="3199301" cy="10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768" y="2031413"/>
            <a:ext cx="3107631" cy="2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Arial"/>
                <a:ea typeface="Arial"/>
                <a:cs typeface="Arial"/>
                <a:sym typeface="Arial"/>
              </a:rPr>
              <a:t>Attached </a:t>
            </a:r>
            <a:r>
              <a:rPr lang="zh-CN" sz="3000" b="1">
                <a:latin typeface="Arial"/>
                <a:ea typeface="Arial"/>
                <a:cs typeface="Arial"/>
                <a:sym typeface="Arial"/>
              </a:rPr>
              <a:t>IAM Role</a:t>
            </a:r>
            <a:r>
              <a:rPr lang="zh-CN" sz="3000">
                <a:latin typeface="Arial"/>
                <a:ea typeface="Arial"/>
                <a:cs typeface="Arial"/>
                <a:sym typeface="Arial"/>
              </a:rPr>
              <a:t> with permissions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5"/>
            <a:ext cx="8151830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2010425" y="3116625"/>
            <a:ext cx="2031600" cy="187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latin typeface="Arial"/>
                <a:ea typeface="Arial"/>
                <a:cs typeface="Arial"/>
                <a:sym typeface="Arial"/>
              </a:rPr>
              <a:t>Findings</a:t>
            </a:r>
            <a:r>
              <a:rPr lang="zh-CN" sz="3000">
                <a:latin typeface="Arial"/>
                <a:ea typeface="Arial"/>
                <a:cs typeface="Arial"/>
                <a:sym typeface="Arial"/>
              </a:rPr>
              <a:t> – Vulnerability Summary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088" y="1229425"/>
            <a:ext cx="6483825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311700" y="1863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 dirty="0">
                <a:latin typeface="Arial"/>
                <a:ea typeface="Arial"/>
                <a:cs typeface="Arial"/>
                <a:sym typeface="Arial"/>
              </a:rPr>
              <a:t>Step 6 - Remediation &amp; Improvement</a:t>
            </a:r>
            <a:endParaRPr sz="3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311700" y="1017650"/>
            <a:ext cx="8520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500" b="1" dirty="0">
                <a:latin typeface="Arial"/>
                <a:ea typeface="Arial"/>
                <a:cs typeface="Arial"/>
                <a:sym typeface="Arial"/>
              </a:rPr>
              <a:t>Remediation Actions for N</a:t>
            </a:r>
            <a:r>
              <a:rPr lang="en-CA" altLang="zh-CN" sz="1500" b="1" dirty="0"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zh-CN" sz="1500" b="1" dirty="0">
                <a:latin typeface="Arial"/>
                <a:ea typeface="Arial"/>
                <a:cs typeface="Arial"/>
                <a:sym typeface="Arial"/>
              </a:rPr>
              <a:t> &amp; Nikto Findings:</a:t>
            </a: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377925" y="1561725"/>
            <a:ext cx="4765500" cy="27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dirty="0">
                <a:solidFill>
                  <a:schemeClr val="dk1"/>
                </a:solidFill>
              </a:rPr>
              <a:t>Harden Apache HTTP server configuration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dirty="0">
                <a:solidFill>
                  <a:schemeClr val="dk1"/>
                </a:solidFill>
              </a:rPr>
              <a:t>Hide Apache version and underlying OS information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dirty="0">
                <a:solidFill>
                  <a:schemeClr val="dk1"/>
                </a:solidFill>
              </a:rPr>
              <a:t>Apply essential HTTP security headers:</a:t>
            </a:r>
            <a:endParaRPr dirty="0">
              <a:solidFill>
                <a:schemeClr val="dk1"/>
              </a:solidFill>
            </a:endParaRPr>
          </a:p>
          <a:p>
            <a:pPr marL="54000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zh-CN" dirty="0">
                <a:solidFill>
                  <a:schemeClr val="dk1"/>
                </a:solidFill>
              </a:rPr>
              <a:t>  X-Frame-Options: SAMEORIGIN</a:t>
            </a:r>
            <a:endParaRPr dirty="0">
              <a:solidFill>
                <a:schemeClr val="dk1"/>
              </a:solidFill>
            </a:endParaRPr>
          </a:p>
          <a:p>
            <a:pPr marL="54000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zh-CN" dirty="0">
                <a:solidFill>
                  <a:schemeClr val="dk1"/>
                </a:solidFill>
              </a:rPr>
              <a:t>  X-XSS-Protection: 1; mode = block</a:t>
            </a:r>
            <a:endParaRPr dirty="0">
              <a:solidFill>
                <a:schemeClr val="dk1"/>
              </a:solidFill>
            </a:endParaRPr>
          </a:p>
          <a:p>
            <a:pPr marL="54000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zh-CN" dirty="0">
                <a:solidFill>
                  <a:schemeClr val="dk1"/>
                </a:solidFill>
              </a:rPr>
              <a:t>  X-Content-Type-Options: nosniff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dirty="0">
                <a:solidFill>
                  <a:schemeClr val="dk1"/>
                </a:solidFill>
              </a:rPr>
              <a:t>Restrict HTTP methods to only GET and POST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dirty="0">
                <a:solidFill>
                  <a:schemeClr val="dk1"/>
                </a:solidFill>
              </a:rPr>
              <a:t>Disable ETag to prevent metadata exposure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10921"/>
          <a:stretch/>
        </p:blipFill>
        <p:spPr>
          <a:xfrm>
            <a:off x="5195775" y="947600"/>
            <a:ext cx="3498825" cy="29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75" y="3929100"/>
            <a:ext cx="277965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/>
          <p:nvPr/>
        </p:nvSpPr>
        <p:spPr>
          <a:xfrm>
            <a:off x="5203550" y="2871950"/>
            <a:ext cx="1581000" cy="31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5195775" y="3222200"/>
            <a:ext cx="2139300" cy="380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5195775" y="3642350"/>
            <a:ext cx="2021400" cy="233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5195775" y="4265100"/>
            <a:ext cx="2549400" cy="380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438050" y="417250"/>
            <a:ext cx="5766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CN" sz="1729" b="1">
                <a:latin typeface="Arial"/>
                <a:ea typeface="Arial"/>
                <a:cs typeface="Arial"/>
                <a:sym typeface="Arial"/>
              </a:rPr>
              <a:t>Results after Remediation - Nmap/Nikto:</a:t>
            </a:r>
            <a:endParaRPr sz="1729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050" y="3116449"/>
            <a:ext cx="4683201" cy="13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800" y="961763"/>
            <a:ext cx="4683201" cy="1921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p29"/>
          <p:cNvGraphicFramePr/>
          <p:nvPr/>
        </p:nvGraphicFramePr>
        <p:xfrm>
          <a:off x="492200" y="917975"/>
          <a:ext cx="3746625" cy="3554575"/>
        </p:xfrm>
        <a:graphic>
          <a:graphicData uri="http://schemas.openxmlformats.org/drawingml/2006/table">
            <a:tbl>
              <a:tblPr>
                <a:noFill/>
                <a:tableStyleId>{B699D0A7-D3F3-40A0-A94C-6913FAE961FC}</a:tableStyleId>
              </a:tblPr>
              <a:tblGrid>
                <a:gridCol w="231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Issue Identified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Optimized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Apache version and OS info exposed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Hidden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Missing X-Frame-Options header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Implemented: SAMEORIGN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Missing X-XSS-Protection header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Implemented: 1; mode = block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Missing X-Content-Type-Options header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Implemented: nosniff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OPTIONS HTTP method exposed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Restricted: only allow GET/ POST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ETag leaking inode information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Disabled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4" name="Google Shape;214;p29"/>
          <p:cNvSpPr/>
          <p:nvPr/>
        </p:nvSpPr>
        <p:spPr>
          <a:xfrm>
            <a:off x="4460800" y="1951325"/>
            <a:ext cx="4305300" cy="37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4373050" y="3879875"/>
            <a:ext cx="3872700" cy="142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>
            <a:spLocks noGrp="1"/>
          </p:cNvSpPr>
          <p:nvPr>
            <p:ph type="body" idx="1"/>
          </p:nvPr>
        </p:nvSpPr>
        <p:spPr>
          <a:xfrm>
            <a:off x="438050" y="417250"/>
            <a:ext cx="444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CN" b="1">
                <a:latin typeface="Arial"/>
                <a:ea typeface="Arial"/>
                <a:cs typeface="Arial"/>
                <a:sym typeface="Arial"/>
              </a:rPr>
              <a:t>Remediated Inspector Vulnerability:</a:t>
            </a:r>
            <a:endParaRPr sz="1729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438050" y="840550"/>
            <a:ext cx="52293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chemeClr val="dk1"/>
                </a:solidFill>
              </a:rPr>
              <a:t>Resolved Vulnerability: CVE-2025</a:t>
            </a:r>
            <a:r>
              <a:rPr lang="en-US" altLang="zh-CN" b="1" dirty="0">
                <a:solidFill>
                  <a:schemeClr val="dk1"/>
                </a:solidFill>
              </a:rPr>
              <a:t>-</a:t>
            </a:r>
            <a:r>
              <a:rPr lang="zh-CN" b="1" dirty="0">
                <a:solidFill>
                  <a:schemeClr val="dk1"/>
                </a:solidFill>
              </a:rPr>
              <a:t>22088(linux-image-aws): 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 dirty="0">
                <a:solidFill>
                  <a:schemeClr val="dk1"/>
                </a:solidFill>
              </a:rPr>
              <a:t>Severity: </a:t>
            </a:r>
            <a:r>
              <a:rPr lang="zh-CN" dirty="0">
                <a:solidFill>
                  <a:schemeClr val="dk1"/>
                </a:solidFill>
              </a:rPr>
              <a:t>High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 dirty="0">
                <a:solidFill>
                  <a:schemeClr val="dk1"/>
                </a:solidFill>
              </a:rPr>
              <a:t>Vulnerability Type: </a:t>
            </a:r>
            <a:r>
              <a:rPr lang="zh-CN" dirty="0">
                <a:solidFill>
                  <a:schemeClr val="dk1"/>
                </a:solidFill>
              </a:rPr>
              <a:t>Use-After-Free in erdma_accept_newconn()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 dirty="0">
                <a:solidFill>
                  <a:schemeClr val="dk1"/>
                </a:solidFill>
              </a:rPr>
              <a:t>Remediation Steps Taken:</a:t>
            </a:r>
            <a:endParaRPr b="1" dirty="0">
              <a:solidFill>
                <a:schemeClr val="dk1"/>
              </a:solidFill>
            </a:endParaRPr>
          </a:p>
          <a:p>
            <a:pPr marL="630000" lvl="0" indent="-98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zh-CN" dirty="0">
                <a:solidFill>
                  <a:schemeClr val="dk1"/>
                </a:solidFill>
              </a:rPr>
              <a:t> sudo apt-get update</a:t>
            </a:r>
            <a:endParaRPr dirty="0">
              <a:solidFill>
                <a:schemeClr val="dk1"/>
              </a:solidFill>
            </a:endParaRPr>
          </a:p>
          <a:p>
            <a:pPr marL="630000" lvl="0" indent="-98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zh-CN" dirty="0">
                <a:solidFill>
                  <a:schemeClr val="dk1"/>
                </a:solidFill>
              </a:rPr>
              <a:t> sudo apt-get  install --only-upgrade linux-image-aws</a:t>
            </a:r>
            <a:endParaRPr dirty="0">
              <a:solidFill>
                <a:schemeClr val="dk1"/>
              </a:solidFill>
            </a:endParaRPr>
          </a:p>
          <a:p>
            <a:pPr marL="630000" lvl="0" indent="-984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zh-CN" dirty="0">
                <a:solidFill>
                  <a:schemeClr val="dk1"/>
                </a:solidFill>
              </a:rPr>
              <a:t> sudo reboot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 dirty="0">
                <a:solidFill>
                  <a:schemeClr val="dk1"/>
                </a:solidFill>
              </a:rPr>
              <a:t>Impact: </a:t>
            </a:r>
            <a:endParaRPr b="1" dirty="0">
              <a:solidFill>
                <a:schemeClr val="dk1"/>
              </a:solidFill>
            </a:endParaRPr>
          </a:p>
          <a:p>
            <a:pPr marL="63000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zh-CN" dirty="0">
                <a:solidFill>
                  <a:schemeClr val="dk1"/>
                </a:solidFill>
              </a:rPr>
              <a:t> Eliminated UAF thread in RDMA/erdma module</a:t>
            </a:r>
            <a:endParaRPr dirty="0">
              <a:solidFill>
                <a:schemeClr val="dk1"/>
              </a:solidFill>
            </a:endParaRPr>
          </a:p>
          <a:p>
            <a:pPr marL="63000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zh-CN" dirty="0">
                <a:solidFill>
                  <a:schemeClr val="dk1"/>
                </a:solidFill>
              </a:rPr>
              <a:t> Improved kernel-level memory safety</a:t>
            </a:r>
            <a:endParaRPr dirty="0">
              <a:solidFill>
                <a:schemeClr val="dk1"/>
              </a:solidFill>
            </a:endParaRPr>
          </a:p>
          <a:p>
            <a:pPr marL="63000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zh-CN" dirty="0">
                <a:solidFill>
                  <a:schemeClr val="dk1"/>
                </a:solidFill>
              </a:rPr>
              <a:t> CVSS Score: 7.8 (High)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50" y="498513"/>
            <a:ext cx="2734698" cy="42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875" y="424900"/>
            <a:ext cx="5652525" cy="24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438050" y="417250"/>
            <a:ext cx="25884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CN" b="1">
                <a:latin typeface="Arial"/>
                <a:ea typeface="Arial"/>
                <a:cs typeface="Arial"/>
                <a:sym typeface="Arial"/>
              </a:rPr>
              <a:t>Result:</a:t>
            </a:r>
            <a:endParaRPr sz="1729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513550" y="1045000"/>
            <a:ext cx="27207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Successfully remediated </a:t>
            </a:r>
            <a:r>
              <a:rPr lang="zh-CN" b="1">
                <a:solidFill>
                  <a:schemeClr val="dk1"/>
                </a:solidFill>
              </a:rPr>
              <a:t>35 </a:t>
            </a:r>
            <a:r>
              <a:rPr lang="zh-CN">
                <a:solidFill>
                  <a:schemeClr val="dk1"/>
                </a:solidFill>
              </a:rPr>
              <a:t>vulnerabilities, including </a:t>
            </a:r>
            <a:r>
              <a:rPr lang="zh-CN" b="1">
                <a:solidFill>
                  <a:schemeClr val="dk1"/>
                </a:solidFill>
              </a:rPr>
              <a:t>4 high-severity CVEs.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50" y="2433650"/>
            <a:ext cx="4271498" cy="23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/>
          <p:nvPr/>
        </p:nvSpPr>
        <p:spPr>
          <a:xfrm>
            <a:off x="3308875" y="366225"/>
            <a:ext cx="4305300" cy="37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438050" y="417250"/>
            <a:ext cx="5766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CN" b="1">
                <a:latin typeface="Arial"/>
                <a:ea typeface="Arial"/>
                <a:cs typeface="Arial"/>
                <a:sym typeface="Arial"/>
              </a:rPr>
              <a:t>Unpatched Vulnerabilities with Public Exploits</a:t>
            </a:r>
            <a:endParaRPr sz="1729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438050" y="840550"/>
            <a:ext cx="40260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>
                <a:solidFill>
                  <a:schemeClr val="dk1"/>
                </a:solidFill>
              </a:rPr>
              <a:t>CVE-2025-37899 &amp; CVE-2025-38001 (linux-image-aws)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>
                <a:solidFill>
                  <a:schemeClr val="dk1"/>
                </a:solidFill>
              </a:rPr>
              <a:t>Severity: </a:t>
            </a:r>
            <a:r>
              <a:rPr lang="zh-CN">
                <a:solidFill>
                  <a:schemeClr val="dk1"/>
                </a:solidFill>
              </a:rPr>
              <a:t>Medium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>
                <a:solidFill>
                  <a:schemeClr val="dk1"/>
                </a:solidFill>
              </a:rPr>
              <a:t>Exploit: </a:t>
            </a:r>
            <a:r>
              <a:rPr lang="zh-CN">
                <a:solidFill>
                  <a:schemeClr val="dk1"/>
                </a:solidFill>
              </a:rPr>
              <a:t>Public exploit available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>
                <a:solidFill>
                  <a:schemeClr val="dk1"/>
                </a:solidFill>
              </a:rPr>
              <a:t>Fix: </a:t>
            </a:r>
            <a:r>
              <a:rPr lang="zh-CN">
                <a:solidFill>
                  <a:schemeClr val="dk1"/>
                </a:solidFill>
              </a:rPr>
              <a:t>Not available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>
                <a:solidFill>
                  <a:schemeClr val="dk1"/>
                </a:solidFill>
              </a:rPr>
              <a:t>Reason: </a:t>
            </a:r>
            <a:r>
              <a:rPr lang="zh-CN">
                <a:solidFill>
                  <a:schemeClr val="dk1"/>
                </a:solidFill>
              </a:rPr>
              <a:t>These vulnerabilities affect the AWS kernel version 6.8.0-1031-aws. No official patch has been released yet by Ubuntu or AWS.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b="1">
                <a:solidFill>
                  <a:schemeClr val="dk1"/>
                </a:solidFill>
              </a:rPr>
              <a:t>Next Step: </a:t>
            </a:r>
            <a:r>
              <a:rPr lang="zh-CN">
                <a:solidFill>
                  <a:schemeClr val="dk1"/>
                </a:solidFill>
              </a:rPr>
              <a:t>Keep monitoring security updates. Apply patches once available.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875" y="1116936"/>
            <a:ext cx="3342749" cy="10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 title="Screenshot 2025-07-22 at 7.00.4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875" y="2696675"/>
            <a:ext cx="4148849" cy="6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373611" y="422962"/>
            <a:ext cx="7519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 – Set </a:t>
            </a:r>
            <a:r>
              <a:rPr lang="zh-CN"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 a Cloud-Hosted Web App (AWS EC2)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73612" y="1038291"/>
            <a:ext cx="47988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Launching the EC2 Instance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Platform:</a:t>
            </a: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AWS EC2 (Ubuntu 24.04 LTS)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Instance Type:</a:t>
            </a: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t3.micro (free tier eligible)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Pair:</a:t>
            </a: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MyKEY-LIN.pem (used for secure SSH access)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launched a t3.micro EC2 instance with Ubuntu 24.04 LTS  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key pair named MyKEY-LIN.pem was generated and downloaded for secure SSH access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r="7918"/>
          <a:stretch/>
        </p:blipFill>
        <p:spPr>
          <a:xfrm>
            <a:off x="5172437" y="2233803"/>
            <a:ext cx="3441691" cy="287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descr="A screenshot of a computer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028" y="3364965"/>
            <a:ext cx="4457699" cy="166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 descr="A screenshot of a computer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72437" y="860081"/>
            <a:ext cx="3441692" cy="137372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 rot="10800000">
            <a:off x="6893121" y="4314825"/>
            <a:ext cx="2577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430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126443" y="3801330"/>
            <a:ext cx="2577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430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78336" y="4781550"/>
            <a:ext cx="2577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430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5" descr="A close-up of a certificate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 t="1322" r="9132"/>
          <a:stretch/>
        </p:blipFill>
        <p:spPr>
          <a:xfrm>
            <a:off x="4079932" y="4314825"/>
            <a:ext cx="751380" cy="695325"/>
          </a:xfrm>
          <a:prstGeom prst="rect">
            <a:avLst/>
          </a:prstGeom>
          <a:noFill/>
          <a:ln>
            <a:noFill/>
          </a:ln>
          <a:effectLst>
            <a:outerShdw blurRad="38100" dist="38100" dir="5400000" algn="ctr" rotWithShape="0">
              <a:srgbClr val="000000">
                <a:alpha val="7569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607950" y="1779225"/>
            <a:ext cx="7928100" cy="16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526773" y="412294"/>
            <a:ext cx="7519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 – Set </a:t>
            </a:r>
            <a:r>
              <a:rPr lang="zh-C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 a Cloud-Hosted Web App (AWS EC2)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17628" y="844609"/>
            <a:ext cx="4017300" cy="30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Security Group Rules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Inbound Rules: </a:t>
            </a: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 which types of traffic from the internet are allowed to reach the EC2 instance.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TCP 22 (SSH): Allows remote terminal access for system administration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TCP 80 (HTTP): Allows web browsers to access the hosted site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0.0.0.0/0 means open to all IPs (only used for demonstration/testing)</a:t>
            </a:r>
            <a:endParaRPr sz="11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Outbound Rules:</a:t>
            </a: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Outbound rules control traffic </a:t>
            </a:r>
            <a:r>
              <a:rPr lang="zh-CN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instance </a:t>
            </a:r>
            <a:r>
              <a:rPr lang="zh-CN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internet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Default: All traffic allowed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setting permits unrestricted outgoing traffic</a:t>
            </a:r>
            <a:endParaRPr sz="1100"/>
          </a:p>
        </p:txBody>
      </p:sp>
      <p:pic>
        <p:nvPicPr>
          <p:cNvPr id="93" name="Google Shape;93;p16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209" y="1312216"/>
            <a:ext cx="4328098" cy="219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 descr="A screenshot of a computer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692" y="3994538"/>
            <a:ext cx="5167653" cy="93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 descr="A screenshot of a computer error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0409" y="3994538"/>
            <a:ext cx="3272599" cy="8910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5550397" y="4469450"/>
            <a:ext cx="1321800" cy="125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FCD86F-8B25-61CF-26C9-D1D7DD92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44" y="3345350"/>
            <a:ext cx="2728932" cy="1762138"/>
          </a:xfrm>
          <a:prstGeom prst="rect">
            <a:avLst/>
          </a:prstGeom>
        </p:spPr>
      </p:pic>
      <p:sp>
        <p:nvSpPr>
          <p:cNvPr id="102" name="Google Shape;102;p17"/>
          <p:cNvSpPr txBox="1"/>
          <p:nvPr/>
        </p:nvSpPr>
        <p:spPr>
          <a:xfrm>
            <a:off x="439975" y="466260"/>
            <a:ext cx="7519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 – Set </a:t>
            </a:r>
            <a:r>
              <a:rPr lang="zh-C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 a Cloud-Hosted Web App (AWS EC2)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39975" y="881750"/>
            <a:ext cx="4877400" cy="46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Apache2 Web Server Setup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Apache2 is an open-source web server software that allows your EC2 instance to serve web content over the internet. It's one of the most widely used HTTP servers in the world.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Commands Used: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sudo apt update  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sudo apt install apache2 –y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Customized index.html：</a:t>
            </a:r>
            <a:endParaRPr sz="1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customized it with project-specific content (title, team members, and a fake login form) to simulate a real web application for testing purposes.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zh-C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IP：</a:t>
            </a:r>
            <a:r>
              <a:rPr lang="zh-CN" sz="1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15.222.255.72</a:t>
            </a:r>
            <a:r>
              <a:rPr lang="zh-C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（Visit this in a browser to view the hosted project page.）</a:t>
            </a:r>
            <a:r>
              <a:rPr lang="zh-CN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IP:</a:t>
            </a:r>
            <a:r>
              <a:rPr lang="zh-CN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solidFill>
                  <a:schemeClr val="dk1"/>
                </a:solidFill>
                <a:highlight>
                  <a:srgbClr val="FFFF00"/>
                </a:highlight>
              </a:rPr>
              <a:t>35.183.33.147</a:t>
            </a:r>
            <a:endParaRPr sz="1400" dirty="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6195215" y="3517496"/>
            <a:ext cx="733500" cy="145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75" y="2922050"/>
            <a:ext cx="4519750" cy="4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041D60-B65F-423E-B805-4262264B8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981" y="1222098"/>
            <a:ext cx="2543194" cy="17907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/>
        </p:nvSpPr>
        <p:spPr>
          <a:xfrm>
            <a:off x="402100" y="455600"/>
            <a:ext cx="7519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 – Set </a:t>
            </a:r>
            <a:r>
              <a:rPr lang="zh-C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 a Cloud-Hosted Web App (AWS EC2)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02101" y="965003"/>
            <a:ext cx="4573200" cy="25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SSH Key Configuration for Team Access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 SSH Keys:</a:t>
            </a:r>
            <a:b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team member generated their own SSH key pair (public &amp; private key) on their local machine using tools like ssh-keygen. </a:t>
            </a:r>
            <a:endParaRPr sz="1100"/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authorized_keys File Updated:</a:t>
            </a: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Added public keys of team members</a:t>
            </a:r>
            <a:endParaRPr sz="1100"/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Key Use:</a:t>
            </a: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Members connect using their private keys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l="-2566" t="3525" r="41746" b="-52290"/>
          <a:stretch/>
        </p:blipFill>
        <p:spPr>
          <a:xfrm>
            <a:off x="281506" y="3220279"/>
            <a:ext cx="3478575" cy="56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 descr="A screen shot of a computer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b="36102"/>
          <a:stretch/>
        </p:blipFill>
        <p:spPr>
          <a:xfrm>
            <a:off x="3557105" y="3080687"/>
            <a:ext cx="6043927" cy="8582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5095987" y="1417123"/>
            <a:ext cx="39432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Benefits: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Stronger Security: Eliminates password-based login, resists brute-force attacks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Fine-Grained Access Control: Easy to trace and revoke individual access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Collaboration Friendly: Allows each team member to use their own key without sharing credentials</a:t>
            </a:r>
            <a:endParaRPr sz="1100"/>
          </a:p>
        </p:txBody>
      </p:sp>
      <p:pic>
        <p:nvPicPr>
          <p:cNvPr id="117" name="Google Shape;117;p18" descr="A close up of a computer screen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845" y="4066280"/>
            <a:ext cx="5023805" cy="892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3557105" y="3530384"/>
            <a:ext cx="833700" cy="125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2771128" y="4095750"/>
            <a:ext cx="981600" cy="112500"/>
          </a:xfrm>
          <a:prstGeom prst="frame">
            <a:avLst>
              <a:gd name="adj1" fmla="val 125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/>
          <p:nvPr/>
        </p:nvSpPr>
        <p:spPr>
          <a:xfrm rot="1299273">
            <a:off x="2972185" y="3443858"/>
            <a:ext cx="326008" cy="657252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 w="9525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355969" y="450394"/>
            <a:ext cx="8048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 – </a:t>
            </a:r>
            <a:r>
              <a:rPr lang="zh-C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Conducting a Baseline Security Review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450312" y="1223402"/>
            <a:ext cx="36075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Used:</a:t>
            </a:r>
            <a:r>
              <a:rPr lang="zh-C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netstat –tulnp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Findings: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zh-C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 80 (HTTP) is open：a web server is running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zh-C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 22 (SSH) is open：allows remote administration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zh-C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Ports 53 (DNS) is open：default DNS caching service on Ubuntu.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zh-C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Ports 323 and 68 (Chrony/NTP) are open: used for time synchronization; may not be essential for all web apps.</a:t>
            </a:r>
            <a:endParaRPr sz="1100"/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zh-C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IPv4 (127.0.0.1) and IPv6 (::) active：may increase exposure surface if not needed.</a:t>
            </a:r>
            <a:endParaRPr sz="1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9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1620" y="1098629"/>
            <a:ext cx="4972381" cy="1473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4171625" y="2677050"/>
            <a:ext cx="47778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Implications: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 80 is expected for hosting the web application.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 22 is necessary but should be protected using SSH key-based access and Security Group restrictions.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 and Time Sync services should be reviewed and disabled if not required to reduce potential attack surface.</a:t>
            </a:r>
            <a:endParaRPr sz="1100"/>
          </a:p>
        </p:txBody>
      </p:sp>
      <p:sp>
        <p:nvSpPr>
          <p:cNvPr id="129" name="Google Shape;129;p19"/>
          <p:cNvSpPr txBox="1"/>
          <p:nvPr/>
        </p:nvSpPr>
        <p:spPr>
          <a:xfrm>
            <a:off x="485550" y="4360050"/>
            <a:ext cx="817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review confirms that only essential ports (80 and 22) are required, while DNS and time services may be optional and should be reviewed.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000" b="1">
                <a:latin typeface="Arial"/>
                <a:ea typeface="Arial"/>
                <a:cs typeface="Arial"/>
                <a:sym typeface="Arial"/>
              </a:rPr>
              <a:t>Step 3 - Vulnerability Scanning Tools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 b="1">
                <a:solidFill>
                  <a:schemeClr val="dk1"/>
                </a:solidFill>
              </a:rPr>
              <a:t>Target IP: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chemeClr val="dk1"/>
                </a:solidFill>
              </a:rPr>
              <a:t>15.222.255.72 (AWS EC2 instance)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 b="1">
                <a:solidFill>
                  <a:schemeClr val="dk1"/>
                </a:solidFill>
              </a:rPr>
              <a:t>Purpose:</a:t>
            </a:r>
            <a:r>
              <a:rPr lang="zh-CN" sz="1400">
                <a:solidFill>
                  <a:schemeClr val="dk1"/>
                </a:solidFill>
              </a:rPr>
              <a:t> Identify potential open ports, weak configurations, and exposed services.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graphicFrame>
        <p:nvGraphicFramePr>
          <p:cNvPr id="136" name="Google Shape;136;p20"/>
          <p:cNvGraphicFramePr/>
          <p:nvPr/>
        </p:nvGraphicFramePr>
        <p:xfrm>
          <a:off x="277800" y="2571750"/>
          <a:ext cx="8588400" cy="1188630"/>
        </p:xfrm>
        <a:graphic>
          <a:graphicData uri="http://schemas.openxmlformats.org/drawingml/2006/table">
            <a:tbl>
              <a:tblPr>
                <a:noFill/>
                <a:tableStyleId>{B699D0A7-D3F3-40A0-A94C-6913FAE961FC}</a:tableStyleId>
              </a:tblPr>
              <a:tblGrid>
                <a:gridCol w="116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Tool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Scan Focus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Key Features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Nmap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Network Layer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Scans open ports, detects services and versions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Nikto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Web Server Layer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Checks for vulnerabilities, outdated software, and misconfigurations.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7" name="Google Shape;137;p20"/>
          <p:cNvSpPr txBox="1"/>
          <p:nvPr/>
        </p:nvSpPr>
        <p:spPr>
          <a:xfrm>
            <a:off x="2426775" y="1846925"/>
            <a:ext cx="618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000" b="1">
                <a:latin typeface="Arial"/>
                <a:ea typeface="Arial"/>
                <a:cs typeface="Arial"/>
                <a:sym typeface="Arial"/>
              </a:rPr>
              <a:t>Step 3 - Nmap Scan_Command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3" name="Google Shape;143;p21"/>
          <p:cNvGraphicFramePr/>
          <p:nvPr/>
        </p:nvGraphicFramePr>
        <p:xfrm>
          <a:off x="898450" y="1532988"/>
          <a:ext cx="7239000" cy="2077500"/>
        </p:xfrm>
        <a:graphic>
          <a:graphicData uri="http://schemas.openxmlformats.org/drawingml/2006/table">
            <a:tbl>
              <a:tblPr>
                <a:noFill/>
                <a:tableStyleId>{B699D0A7-D3F3-40A0-A94C-6913FAE961FC}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Command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Feature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Result</a:t>
                      </a:r>
                      <a:endParaRPr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nmap -sV 15.222.255.72</a:t>
                      </a:r>
                      <a:endParaRPr b="1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Detects open ports &amp; service versions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Found OpenSSH 9.6p1 and Apache/2.4.58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nmap -A 15.222.255.72</a:t>
                      </a:r>
                      <a:endParaRPr b="1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-sV + </a:t>
                      </a:r>
                      <a:r>
                        <a:rPr lang="zh-CN" b="1"/>
                        <a:t>OS detection, script scanning, http-title, etc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/>
                        <a:t>Same service versions + </a:t>
                      </a:r>
                      <a:r>
                        <a:rPr lang="zh-CN" b="1"/>
                        <a:t>OS fingerprinting + http-title &amp; headers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000" b="1">
                <a:latin typeface="Arial"/>
                <a:ea typeface="Arial"/>
                <a:cs typeface="Arial"/>
                <a:sym typeface="Arial"/>
              </a:rPr>
              <a:t>Step 3 - Nmap Scan_Result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22"/>
          <p:cNvGrpSpPr/>
          <p:nvPr/>
        </p:nvGrpSpPr>
        <p:grpSpPr>
          <a:xfrm>
            <a:off x="980250" y="1140600"/>
            <a:ext cx="6706201" cy="2862276"/>
            <a:chOff x="152400" y="1170125"/>
            <a:chExt cx="6706201" cy="2862276"/>
          </a:xfrm>
        </p:grpSpPr>
        <p:pic>
          <p:nvPicPr>
            <p:cNvPr id="150" name="Google Shape;15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6706201" cy="2862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2"/>
            <p:cNvSpPr/>
            <p:nvPr/>
          </p:nvSpPr>
          <p:spPr>
            <a:xfrm>
              <a:off x="189125" y="2858750"/>
              <a:ext cx="3718500" cy="152400"/>
            </a:xfrm>
            <a:prstGeom prst="rect">
              <a:avLst/>
            </a:prstGeom>
            <a:noFill/>
            <a:ln w="19050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199750" y="3021175"/>
              <a:ext cx="3920100" cy="382200"/>
            </a:xfrm>
            <a:prstGeom prst="rect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189125" y="2306850"/>
              <a:ext cx="5953200" cy="152400"/>
            </a:xfrm>
            <a:prstGeom prst="rect">
              <a:avLst/>
            </a:prstGeom>
            <a:noFill/>
            <a:ln w="19050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9928E5-16A3-9AF3-FF91-163AD76E0883}"/>
              </a:ext>
            </a:extLst>
          </p:cNvPr>
          <p:cNvSpPr txBox="1"/>
          <p:nvPr/>
        </p:nvSpPr>
        <p:spPr>
          <a:xfrm>
            <a:off x="757110" y="3832995"/>
            <a:ext cx="740664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>
              <a:lnSpc>
                <a:spcPct val="150000"/>
              </a:lnSpc>
              <a:spcBef>
                <a:spcPts val="1200"/>
              </a:spcBef>
              <a:buSzPts val="1400"/>
              <a:buChar char="➔"/>
            </a:pPr>
            <a:r>
              <a:rPr lang="en-CA" altLang="zh-CN" b="1" dirty="0">
                <a:solidFill>
                  <a:schemeClr val="dk1"/>
                </a:solidFill>
              </a:rPr>
              <a:t>Open Ports &amp; Services:</a:t>
            </a:r>
            <a:r>
              <a:rPr lang="en-CA" altLang="zh-CN" dirty="0">
                <a:solidFill>
                  <a:schemeClr val="dk1"/>
                </a:solidFill>
              </a:rPr>
              <a:t> may expose the system to known vulnerabilities, especially if outdated versions.</a:t>
            </a:r>
            <a:endParaRPr lang="en-CA" dirty="0">
              <a:solidFill>
                <a:schemeClr val="dk1"/>
              </a:solidFill>
            </a:endParaRPr>
          </a:p>
          <a:p>
            <a:pPr marL="457200" lvl="0" indent="-317500">
              <a:lnSpc>
                <a:spcPct val="150000"/>
              </a:lnSpc>
              <a:buSzPts val="1400"/>
              <a:buChar char="➔"/>
            </a:pPr>
            <a:r>
              <a:rPr lang="en-CA" altLang="zh-CN" b="1" dirty="0">
                <a:solidFill>
                  <a:schemeClr val="dk1"/>
                </a:solidFill>
              </a:rPr>
              <a:t>Server &amp; OS Info:</a:t>
            </a:r>
            <a:r>
              <a:rPr lang="en-CA" altLang="zh-CN" dirty="0">
                <a:solidFill>
                  <a:schemeClr val="dk1"/>
                </a:solidFill>
              </a:rPr>
              <a:t> may help attackers plan targeted exploits.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9525" cap="flat" cmpd="sng">
          <a:solidFill>
            <a:schemeClr val="dk1"/>
          </a:solidFill>
          <a:prstDash val="solid"/>
          <a:round/>
          <a:headEnd type="none" w="sm" len="sm"/>
          <a:tailEnd type="none" w="sm" len="sm"/>
        </a:ln>
      </a:spPr>
      <a:bodyPr spcFirstLastPara="1" wrap="square" lIns="91425" tIns="91425" rIns="91425" bIns="91425" anchor="t" anchorCtr="0">
        <a:noAutofit/>
      </a:bodyPr>
      <a:lstStyle>
        <a:defPPr marL="457200" indent="-317500" algn="l" rtl="0">
          <a:lnSpc>
            <a:spcPct val="150000"/>
          </a:lnSpc>
          <a:spcBef>
            <a:spcPts val="1200"/>
          </a:spcBef>
          <a:spcAft>
            <a:spcPts val="0"/>
          </a:spcAft>
          <a:buClr>
            <a:schemeClr val="dk1"/>
          </a:buClr>
          <a:buSzPts val="1400"/>
          <a:buChar char="➔"/>
          <a:defRPr b="1" dirty="0">
            <a:solidFill>
              <a:schemeClr val="dk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1380</Words>
  <Application>Microsoft Office PowerPoint</Application>
  <PresentationFormat>全屏显示(16:9)</PresentationFormat>
  <Paragraphs>172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Open Sans</vt:lpstr>
      <vt:lpstr>Arial</vt:lpstr>
      <vt:lpstr>Comic Sans MS</vt:lpstr>
      <vt:lpstr>Economica</vt:lpstr>
      <vt:lpstr>Luxe</vt:lpstr>
      <vt:lpstr>Cloud Security Audit &amp;  Penetration Testing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Step 3 - Vulnerability Scanning Tools</vt:lpstr>
      <vt:lpstr> Step 3 - Nmap Scan_Command</vt:lpstr>
      <vt:lpstr>Step 3 - Nmap Scan_Result</vt:lpstr>
      <vt:lpstr>Step 3 - Nikto Scan_Command &amp; Result</vt:lpstr>
      <vt:lpstr>Step 4 - Vulnerabilities Analysis</vt:lpstr>
      <vt:lpstr>Step 5 - Cloud-Native Tool: AWS Inspector</vt:lpstr>
      <vt:lpstr>Attached IAM Role with permissions </vt:lpstr>
      <vt:lpstr>Findings – Vulnerability Summary</vt:lpstr>
      <vt:lpstr>Step 6 - Remediation &amp; Improvement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Security Audit &amp;  Penetration Testing</dc:title>
  <dc:creator>MINGCHAO SHAO</dc:creator>
  <cp:lastModifiedBy>MINGCHAO SHAO</cp:lastModifiedBy>
  <cp:revision>6</cp:revision>
  <dcterms:modified xsi:type="dcterms:W3CDTF">2025-07-28T06:09:37Z</dcterms:modified>
</cp:coreProperties>
</file>